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79" r:id="rId3"/>
    <p:sldId id="258" r:id="rId4"/>
    <p:sldId id="259" r:id="rId5"/>
    <p:sldId id="260" r:id="rId6"/>
    <p:sldId id="261" r:id="rId7"/>
    <p:sldId id="263" r:id="rId8"/>
    <p:sldId id="264" r:id="rId9"/>
    <p:sldId id="271" r:id="rId10"/>
    <p:sldId id="275" r:id="rId11"/>
    <p:sldId id="276" r:id="rId12"/>
    <p:sldId id="277" r:id="rId13"/>
  </p:sldIdLst>
  <p:sldSz cx="9144000" cy="5143500" type="screen16x9"/>
  <p:notesSz cx="6858000" cy="9144000"/>
  <p:embeddedFontLst>
    <p:embeddedFont>
      <p:font typeface="Lexend Medium" panose="020B0604020202020204" charset="0"/>
      <p:regular r:id="rId15"/>
      <p:bold r:id="rId16"/>
    </p:embeddedFont>
    <p:embeddedFont>
      <p:font typeface="Candara" panose="020E0502030303020204" pitchFamily="34" charset="0"/>
      <p:regular r:id="rId17"/>
      <p:bold r:id="rId18"/>
      <p:italic r:id="rId19"/>
      <p:boldItalic r:id="rId20"/>
    </p:embeddedFont>
    <p:embeddedFont>
      <p:font typeface="Roboto Condensed" panose="020B0604020202020204" charset="0"/>
      <p:regular r:id="rId21"/>
      <p:bold r:id="rId22"/>
      <p:italic r:id="rId23"/>
      <p:boldItalic r:id="rId24"/>
    </p:embeddedFont>
    <p:embeddedFont>
      <p:font typeface="Lexend ExtraLight" panose="020B0604020202020204" charset="0"/>
      <p:regular r:id="rId25"/>
      <p:bold r:id="rId26"/>
    </p:embeddedFont>
    <p:embeddedFont>
      <p:font typeface="PT Sans Caption" panose="020B0604020202020204" charset="0"/>
      <p:regular r:id="rId27"/>
      <p:bold r:id="rId28"/>
    </p:embeddedFont>
    <p:embeddedFont>
      <p:font typeface="Figtree" panose="020B0604020202020204" charset="0"/>
      <p:regular r:id="rId29"/>
      <p:bold r:id="rId30"/>
      <p:italic r:id="rId31"/>
      <p:boldItalic r:id="rId32"/>
    </p:embeddedFont>
    <p:embeddedFont>
      <p:font typeface="Montserrat SemiBold" panose="020B0604020202020204" charset="0"/>
      <p:regular r:id="rId33"/>
      <p:bold r:id="rId34"/>
      <p:italic r:id="rId35"/>
      <p:boldItalic r:id="rId36"/>
    </p:embeddedFont>
    <p:embeddedFont>
      <p:font typeface="Lexend Light" panose="020B0604020202020204" charset="0"/>
      <p:regular r:id="rId37"/>
      <p:bold r:id="rId38"/>
    </p:embeddedFont>
    <p:embeddedFont>
      <p:font typeface="Lexend" panose="020B0604020202020204" charset="0"/>
      <p:regular r:id="rId39"/>
      <p:bold r:id="rId40"/>
    </p:embeddedFont>
    <p:embeddedFont>
      <p:font typeface="Figtree SemiBold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viewProps" Target="viewProps.xml"/><Relationship Id="rId20" Type="http://schemas.openxmlformats.org/officeDocument/2006/relationships/font" Target="fonts/font6.fntdata"/><Relationship Id="rId4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0e8eeda3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0e8eeda3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aa00f6896_2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eaa00f6896_2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e8eeda30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0e8eeda30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aa00f6896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aa00f6896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aa00f6896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aa00f6896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aa00f6896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aa00f6896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aa00f6896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aa00f6896_2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aa00f6896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aa00f6896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aa00f6896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aa00f6896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ed2453123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2bed2453123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aa00f6896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eaa00f6896_2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bg>
      <p:bgPr>
        <a:solidFill>
          <a:srgbClr val="1A1F48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512225" y="1418363"/>
            <a:ext cx="5721000" cy="14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Figtree SemiBold"/>
              <a:buNone/>
              <a:defRPr sz="4200">
                <a:solidFill>
                  <a:schemeClr val="lt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Montserrat SemiBold"/>
              <a:buNone/>
              <a:defRPr sz="52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490475" y="2888063"/>
            <a:ext cx="576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Figtree"/>
              <a:buNone/>
              <a:defRPr sz="2400">
                <a:solidFill>
                  <a:schemeClr val="lt2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0.png"/><Relationship Id="rId17" Type="http://schemas.openxmlformats.org/officeDocument/2006/relationships/image" Target="../media/image21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14748"/>
          <a:stretch/>
        </p:blipFill>
        <p:spPr>
          <a:xfrm>
            <a:off x="3750" y="-55900"/>
            <a:ext cx="9144003" cy="519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0" y="-55900"/>
            <a:ext cx="9144000" cy="51993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781950" y="2956700"/>
            <a:ext cx="75801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Executive </a:t>
            </a:r>
            <a:r>
              <a:rPr lang="en" sz="1400" b="1" dirty="0" smtClean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Search and </a:t>
            </a:r>
            <a:r>
              <a:rPr lang="en" sz="1400" b="1" dirty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EoR (Employer of Record)</a:t>
            </a:r>
            <a:endParaRPr sz="1400" b="1" dirty="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9350" y="2642165"/>
            <a:ext cx="485299" cy="8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240600" y="4706175"/>
            <a:ext cx="8815200" cy="3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00"/>
              <a:t>Where Talent Meets Opportunities: Discover People, Unlock Possibilities.</a:t>
            </a:r>
            <a:endParaRPr sz="120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7450" y="1621450"/>
            <a:ext cx="4029102" cy="6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/>
          <p:nvPr/>
        </p:nvSpPr>
        <p:spPr>
          <a:xfrm>
            <a:off x="-894450" y="1912888"/>
            <a:ext cx="11400300" cy="248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solidFill>
                  <a:srgbClr val="FFFAEE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EoR / Payroll Service</a:t>
            </a:r>
            <a:endParaRPr sz="4500" b="1" dirty="0">
              <a:solidFill>
                <a:srgbClr val="FFFFFF"/>
              </a:solidFill>
              <a:latin typeface="Lexend" panose="020B0604020202020204" charset="0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500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500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91" name="Google Shape;29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5027" y="2965800"/>
            <a:ext cx="4697052" cy="364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33"/>
          <p:cNvCxnSpPr/>
          <p:nvPr/>
        </p:nvCxnSpPr>
        <p:spPr>
          <a:xfrm>
            <a:off x="2226250" y="2827550"/>
            <a:ext cx="5132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/>
          <p:nvPr/>
        </p:nvSpPr>
        <p:spPr>
          <a:xfrm>
            <a:off x="225699" y="799050"/>
            <a:ext cx="6588757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262626"/>
                </a:solidFill>
                <a:highlight>
                  <a:srgbClr val="FFF2CC"/>
                </a:highlight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 handles payroll, benefits, taxes, insurance and local compliance on your behalf.   </a:t>
            </a:r>
            <a:endParaRPr sz="1100" dirty="0">
              <a:solidFill>
                <a:srgbClr val="262626"/>
              </a:solidFill>
              <a:highlight>
                <a:srgbClr val="FFF2CC"/>
              </a:highlight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298" name="Google Shape;298;p34"/>
          <p:cNvSpPr txBox="1"/>
          <p:nvPr/>
        </p:nvSpPr>
        <p:spPr>
          <a:xfrm>
            <a:off x="325675" y="1309650"/>
            <a:ext cx="2644800" cy="345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13AB67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 offer your employees</a:t>
            </a:r>
            <a:endParaRPr sz="1100" b="1" dirty="0">
              <a:solidFill>
                <a:srgbClr val="13AB67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Offering  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 hire and offer your employees in accordance with local laws.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HR Consultancy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Our Recruiters with solid HR operation know-how. Your employees will feel more protection about their labor rights and reduce your turnover rate.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Full-time / Contract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Agile and nimble for your Business expansion and strategy.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299" name="Google Shape;299;p34"/>
          <p:cNvSpPr txBox="1"/>
          <p:nvPr/>
        </p:nvSpPr>
        <p:spPr>
          <a:xfrm>
            <a:off x="3221275" y="1309650"/>
            <a:ext cx="2644800" cy="345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13AB67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 manage compliance for you</a:t>
            </a: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Compliance 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 take care of payroll calculations, insurance, pensions and tax etc.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Termination 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If you are no longer needs the employee. We can assist after the Employment Termination process.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>
            <a:off x="6116875" y="1309650"/>
            <a:ext cx="2728200" cy="345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13AB67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Workplace &amp; invention </a:t>
            </a:r>
            <a:r>
              <a:rPr lang="en" sz="11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sz="11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endParaRPr sz="11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 could assist you to find the local Workplace and increase your employees working efficiency and relationship, depends on your needs.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301" name="Google Shape;301;p34"/>
          <p:cNvSpPr txBox="1"/>
          <p:nvPr/>
        </p:nvSpPr>
        <p:spPr>
          <a:xfrm>
            <a:off x="225700" y="447450"/>
            <a:ext cx="5778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62626"/>
                </a:solidFill>
                <a:latin typeface="Lexend"/>
                <a:ea typeface="Lexend"/>
                <a:cs typeface="Lexend"/>
                <a:sym typeface="Lexend"/>
              </a:rPr>
              <a:t>Handling your employees in the most efficiency &amp; Riskless </a:t>
            </a:r>
            <a:endParaRPr b="1" dirty="0">
              <a:solidFill>
                <a:srgbClr val="26262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302" name="Google Shape;302;p34"/>
          <p:cNvCxnSpPr/>
          <p:nvPr/>
        </p:nvCxnSpPr>
        <p:spPr>
          <a:xfrm>
            <a:off x="39500" y="424500"/>
            <a:ext cx="0" cy="395100"/>
          </a:xfrm>
          <a:prstGeom prst="straightConnector1">
            <a:avLst/>
          </a:prstGeom>
          <a:noFill/>
          <a:ln w="76200" cap="flat" cmpd="sng">
            <a:solidFill>
              <a:srgbClr val="13AB6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3" name="Google Shape;3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120" y="219456"/>
            <a:ext cx="1097280" cy="1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5"/>
          <p:cNvPicPr preferRelativeResize="0"/>
          <p:nvPr/>
        </p:nvPicPr>
        <p:blipFill rotWithShape="1">
          <a:blip r:embed="rId3">
            <a:alphaModFix/>
          </a:blip>
          <a:srcRect b="14748"/>
          <a:stretch/>
        </p:blipFill>
        <p:spPr>
          <a:xfrm>
            <a:off x="3750" y="-55900"/>
            <a:ext cx="9144003" cy="519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0" y="-55900"/>
            <a:ext cx="9144000" cy="519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9350" y="2642165"/>
            <a:ext cx="485299" cy="8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>
            <a:spLocks noGrp="1"/>
          </p:cNvSpPr>
          <p:nvPr>
            <p:ph type="subTitle" idx="1"/>
          </p:nvPr>
        </p:nvSpPr>
        <p:spPr>
          <a:xfrm>
            <a:off x="164400" y="4629975"/>
            <a:ext cx="8815200" cy="3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00"/>
              <a:t>Where Talent Meets Opportunities: Discover People, Unlock Possibilities.</a:t>
            </a:r>
            <a:endParaRPr sz="1200"/>
          </a:p>
        </p:txBody>
      </p:sp>
      <p:sp>
        <p:nvSpPr>
          <p:cNvPr id="312" name="Google Shape;312;p35"/>
          <p:cNvSpPr txBox="1"/>
          <p:nvPr/>
        </p:nvSpPr>
        <p:spPr>
          <a:xfrm>
            <a:off x="-1124400" y="1643025"/>
            <a:ext cx="114003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FFFAEE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Thank you!</a:t>
            </a:r>
            <a:endParaRPr sz="3600" b="1" dirty="0">
              <a:solidFill>
                <a:srgbClr val="FFFFFF"/>
              </a:solidFill>
              <a:latin typeface="Lexend" panose="020B0604020202020204" charset="0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13" name="Google Shape;31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952" y="2965800"/>
            <a:ext cx="4697052" cy="3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6E911AF9-CBC0-5F95-687E-9E9791082F6C}"/>
              </a:ext>
            </a:extLst>
          </p:cNvPr>
          <p:cNvSpPr/>
          <p:nvPr/>
        </p:nvSpPr>
        <p:spPr>
          <a:xfrm>
            <a:off x="-1000239" y="-14454519"/>
            <a:ext cx="15361920" cy="16276320"/>
          </a:xfrm>
          <a:custGeom>
            <a:avLst/>
            <a:gdLst/>
            <a:ahLst/>
            <a:cxnLst/>
            <a:rect l="l" t="t" r="r" b="b"/>
            <a:pathLst>
              <a:path w="30335621" h="31085260">
                <a:moveTo>
                  <a:pt x="0" y="0"/>
                </a:moveTo>
                <a:lnTo>
                  <a:pt x="30335621" y="0"/>
                </a:lnTo>
                <a:lnTo>
                  <a:pt x="30335621" y="31085259"/>
                </a:lnTo>
                <a:lnTo>
                  <a:pt x="0" y="31085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7466" b="-4976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3B8DD3F-96B9-431C-0079-CE013A2A15A2}"/>
              </a:ext>
            </a:extLst>
          </p:cNvPr>
          <p:cNvSpPr/>
          <p:nvPr/>
        </p:nvSpPr>
        <p:spPr>
          <a:xfrm>
            <a:off x="4193781" y="4037061"/>
            <a:ext cx="10515600" cy="7315200"/>
          </a:xfrm>
          <a:custGeom>
            <a:avLst/>
            <a:gdLst/>
            <a:ahLst/>
            <a:cxnLst/>
            <a:rect l="l" t="t" r="r" b="b"/>
            <a:pathLst>
              <a:path w="18944656" h="9577795">
                <a:moveTo>
                  <a:pt x="0" y="0"/>
                </a:moveTo>
                <a:lnTo>
                  <a:pt x="18944657" y="0"/>
                </a:lnTo>
                <a:lnTo>
                  <a:pt x="18944657" y="9577795"/>
                </a:lnTo>
                <a:lnTo>
                  <a:pt x="0" y="9577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80249" t="-367561" b="-1849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E52B22C-8D96-DDB1-2953-11DACF032790}"/>
              </a:ext>
            </a:extLst>
          </p:cNvPr>
          <p:cNvSpPr/>
          <p:nvPr/>
        </p:nvSpPr>
        <p:spPr>
          <a:xfrm>
            <a:off x="4848447" y="2571750"/>
            <a:ext cx="4295553" cy="1554480"/>
          </a:xfrm>
          <a:custGeom>
            <a:avLst/>
            <a:gdLst/>
            <a:ahLst/>
            <a:cxnLst/>
            <a:rect l="l" t="t" r="r" b="b"/>
            <a:pathLst>
              <a:path w="9048447" h="3138425">
                <a:moveTo>
                  <a:pt x="0" y="0"/>
                </a:moveTo>
                <a:lnTo>
                  <a:pt x="9048446" y="0"/>
                </a:lnTo>
                <a:lnTo>
                  <a:pt x="9048446" y="3138425"/>
                </a:lnTo>
                <a:lnTo>
                  <a:pt x="0" y="3138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69CF42-5931-F954-E428-FF5784FCAAB2}"/>
              </a:ext>
            </a:extLst>
          </p:cNvPr>
          <p:cNvSpPr/>
          <p:nvPr/>
        </p:nvSpPr>
        <p:spPr>
          <a:xfrm>
            <a:off x="5376532" y="382771"/>
            <a:ext cx="1456659" cy="1672857"/>
          </a:xfrm>
          <a:custGeom>
            <a:avLst/>
            <a:gdLst/>
            <a:ahLst/>
            <a:cxnLst/>
            <a:rect l="l" t="t" r="r" b="b"/>
            <a:pathLst>
              <a:path w="2481397" h="3045947">
                <a:moveTo>
                  <a:pt x="0" y="0"/>
                </a:moveTo>
                <a:lnTo>
                  <a:pt x="2481396" y="0"/>
                </a:lnTo>
                <a:lnTo>
                  <a:pt x="2481396" y="3045947"/>
                </a:lnTo>
                <a:lnTo>
                  <a:pt x="0" y="3045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882B7DB-9780-F9ED-AD57-483458874489}"/>
              </a:ext>
            </a:extLst>
          </p:cNvPr>
          <p:cNvSpPr/>
          <p:nvPr/>
        </p:nvSpPr>
        <p:spPr>
          <a:xfrm>
            <a:off x="6067646" y="2219458"/>
            <a:ext cx="1034903" cy="852820"/>
          </a:xfrm>
          <a:custGeom>
            <a:avLst/>
            <a:gdLst/>
            <a:ahLst/>
            <a:cxnLst/>
            <a:rect l="l" t="t" r="r" b="b"/>
            <a:pathLst>
              <a:path w="2132174" h="1687623">
                <a:moveTo>
                  <a:pt x="0" y="0"/>
                </a:moveTo>
                <a:lnTo>
                  <a:pt x="2132174" y="0"/>
                </a:lnTo>
                <a:lnTo>
                  <a:pt x="2132174" y="1687623"/>
                </a:lnTo>
                <a:lnTo>
                  <a:pt x="0" y="1687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7297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D4E292E-C4CA-B7A3-5642-23A5DD6AD1C6}"/>
              </a:ext>
            </a:extLst>
          </p:cNvPr>
          <p:cNvSpPr/>
          <p:nvPr/>
        </p:nvSpPr>
        <p:spPr>
          <a:xfrm>
            <a:off x="7024577" y="77970"/>
            <a:ext cx="496186" cy="637955"/>
          </a:xfrm>
          <a:custGeom>
            <a:avLst/>
            <a:gdLst/>
            <a:ahLst/>
            <a:cxnLst/>
            <a:rect l="l" t="t" r="r" b="b"/>
            <a:pathLst>
              <a:path w="855064" h="1201277">
                <a:moveTo>
                  <a:pt x="0" y="0"/>
                </a:moveTo>
                <a:lnTo>
                  <a:pt x="855064" y="0"/>
                </a:lnTo>
                <a:lnTo>
                  <a:pt x="855064" y="1201277"/>
                </a:lnTo>
                <a:lnTo>
                  <a:pt x="0" y="1201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43A3B17-5F67-6ABB-92D9-B7B89A976B0A}"/>
              </a:ext>
            </a:extLst>
          </p:cNvPr>
          <p:cNvSpPr/>
          <p:nvPr/>
        </p:nvSpPr>
        <p:spPr>
          <a:xfrm>
            <a:off x="5305648" y="2502196"/>
            <a:ext cx="550468" cy="578589"/>
          </a:xfrm>
          <a:custGeom>
            <a:avLst/>
            <a:gdLst/>
            <a:ahLst/>
            <a:cxnLst/>
            <a:rect l="l" t="t" r="r" b="b"/>
            <a:pathLst>
              <a:path w="876533" h="995150">
                <a:moveTo>
                  <a:pt x="0" y="0"/>
                </a:moveTo>
                <a:lnTo>
                  <a:pt x="876534" y="0"/>
                </a:lnTo>
                <a:lnTo>
                  <a:pt x="876534" y="995150"/>
                </a:lnTo>
                <a:lnTo>
                  <a:pt x="0" y="995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14811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A372717-4DE4-180F-1A10-B36103639B35}"/>
              </a:ext>
            </a:extLst>
          </p:cNvPr>
          <p:cNvSpPr/>
          <p:nvPr/>
        </p:nvSpPr>
        <p:spPr>
          <a:xfrm>
            <a:off x="5741582" y="3065189"/>
            <a:ext cx="100358" cy="106413"/>
          </a:xfrm>
          <a:custGeom>
            <a:avLst/>
            <a:gdLst/>
            <a:ahLst/>
            <a:cxnLst/>
            <a:rect l="l" t="t" r="r" b="b"/>
            <a:pathLst>
              <a:path w="158093" h="101458">
                <a:moveTo>
                  <a:pt x="0" y="0"/>
                </a:moveTo>
                <a:lnTo>
                  <a:pt x="158093" y="0"/>
                </a:lnTo>
                <a:lnTo>
                  <a:pt x="158093" y="101458"/>
                </a:lnTo>
                <a:lnTo>
                  <a:pt x="0" y="1014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DDBDFB08-A49D-4E95-A63D-F96E36ED6475}"/>
              </a:ext>
            </a:extLst>
          </p:cNvPr>
          <p:cNvSpPr/>
          <p:nvPr/>
        </p:nvSpPr>
        <p:spPr>
          <a:xfrm>
            <a:off x="0" y="-7223051"/>
            <a:ext cx="7676708" cy="13068301"/>
          </a:xfrm>
          <a:custGeom>
            <a:avLst/>
            <a:gdLst/>
            <a:ahLst/>
            <a:cxnLst/>
            <a:rect l="l" t="t" r="r" b="b"/>
            <a:pathLst>
              <a:path w="13935435" h="13935435">
                <a:moveTo>
                  <a:pt x="0" y="0"/>
                </a:moveTo>
                <a:lnTo>
                  <a:pt x="13935435" y="0"/>
                </a:lnTo>
                <a:lnTo>
                  <a:pt x="13935435" y="13935435"/>
                </a:lnTo>
                <a:lnTo>
                  <a:pt x="0" y="139354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C7B07E6-D6A9-DD80-4CF9-5BE2EC5190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7572" y="203050"/>
            <a:ext cx="1712995" cy="294128"/>
          </a:xfrm>
          <a:prstGeom prst="rect">
            <a:avLst/>
          </a:prstGeom>
        </p:spPr>
      </p:pic>
      <p:sp>
        <p:nvSpPr>
          <p:cNvPr id="2" name="Google Shape;144;p29">
            <a:extLst>
              <a:ext uri="{FF2B5EF4-FFF2-40B4-BE49-F238E27FC236}">
                <a16:creationId xmlns:a16="http://schemas.microsoft.com/office/drawing/2014/main" id="{8CFBB66F-A0DF-5EB2-6CC8-AC44631492CE}"/>
              </a:ext>
            </a:extLst>
          </p:cNvPr>
          <p:cNvSpPr txBox="1"/>
          <p:nvPr/>
        </p:nvSpPr>
        <p:spPr>
          <a:xfrm>
            <a:off x="211407" y="1198575"/>
            <a:ext cx="4497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b="1" dirty="0">
                <a:solidFill>
                  <a:srgbClr val="002060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7 million</a:t>
            </a:r>
            <a:r>
              <a:rPr lang="en" sz="3200" b="1" dirty="0">
                <a:solidFill>
                  <a:srgbClr val="002060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 </a:t>
            </a:r>
            <a:r>
              <a:rPr lang="en" sz="2400" b="1" dirty="0">
                <a:solidFill>
                  <a:srgbClr val="333333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talents in</a:t>
            </a:r>
            <a:r>
              <a:rPr lang="en" sz="3200" b="1" dirty="0">
                <a:solidFill>
                  <a:srgbClr val="333333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 </a:t>
            </a:r>
            <a:br>
              <a:rPr lang="en" sz="3200" b="1" dirty="0">
                <a:solidFill>
                  <a:srgbClr val="333333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</a:br>
            <a:r>
              <a:rPr lang="en" sz="2400" b="1" dirty="0">
                <a:solidFill>
                  <a:srgbClr val="333333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more than 200 </a:t>
            </a:r>
            <a:r>
              <a:rPr lang="en" sz="2400" b="1" dirty="0" smtClean="0">
                <a:solidFill>
                  <a:srgbClr val="333333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countries</a:t>
            </a:r>
            <a:endParaRPr sz="2400" b="1" dirty="0">
              <a:solidFill>
                <a:srgbClr val="333333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</p:txBody>
      </p:sp>
      <p:sp>
        <p:nvSpPr>
          <p:cNvPr id="4" name="Google Shape;145;p29">
            <a:extLst>
              <a:ext uri="{FF2B5EF4-FFF2-40B4-BE49-F238E27FC236}">
                <a16:creationId xmlns:a16="http://schemas.microsoft.com/office/drawing/2014/main" id="{4D34F138-6A88-8C65-661D-227025449D17}"/>
              </a:ext>
            </a:extLst>
          </p:cNvPr>
          <p:cNvSpPr txBox="1"/>
          <p:nvPr/>
        </p:nvSpPr>
        <p:spPr>
          <a:xfrm>
            <a:off x="248082" y="2458114"/>
            <a:ext cx="2996400" cy="965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4.2M (65%) cross SEA and Taiwan region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18% from the US, and 8% from India.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rgbClr val="262626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🇮🇩 🇲🇾 🇸🇬 🇹🇼 🇻🇳 🇺🇸 🇮🇳 🇯🇵</a:t>
            </a:r>
            <a:endParaRPr sz="1000" dirty="0">
              <a:solidFill>
                <a:srgbClr val="262626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</p:txBody>
      </p:sp>
      <p:pic>
        <p:nvPicPr>
          <p:cNvPr id="14" name="Google Shape;146;p29">
            <a:extLst>
              <a:ext uri="{FF2B5EF4-FFF2-40B4-BE49-F238E27FC236}">
                <a16:creationId xmlns:a16="http://schemas.microsoft.com/office/drawing/2014/main" id="{FF0EA08C-ADD2-C16C-2536-BF8491216FFD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49004" y="4067191"/>
            <a:ext cx="1084150" cy="6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7;p29">
            <a:extLst>
              <a:ext uri="{FF2B5EF4-FFF2-40B4-BE49-F238E27FC236}">
                <a16:creationId xmlns:a16="http://schemas.microsoft.com/office/drawing/2014/main" id="{481D06E8-6C7E-5827-F94A-24F9D6934E84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88333" y="4211080"/>
            <a:ext cx="1031200" cy="3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48;p29">
            <a:extLst>
              <a:ext uri="{FF2B5EF4-FFF2-40B4-BE49-F238E27FC236}">
                <a16:creationId xmlns:a16="http://schemas.microsoft.com/office/drawing/2014/main" id="{AFBA0C3B-6FCF-6D72-BC5E-48F33585962F}"/>
              </a:ext>
            </a:extLst>
          </p:cNvPr>
          <p:cNvSpPr txBox="1"/>
          <p:nvPr/>
        </p:nvSpPr>
        <p:spPr>
          <a:xfrm>
            <a:off x="267175" y="3890025"/>
            <a:ext cx="13233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PT Sans Caption" panose="020B0603020203020204" pitchFamily="34" charset="0"/>
                <a:ea typeface="Lexend"/>
                <a:cs typeface="Lexend"/>
                <a:sym typeface="Lexend"/>
              </a:rPr>
              <a:t>Reported by</a:t>
            </a:r>
            <a:endParaRPr sz="1000" b="1" dirty="0">
              <a:solidFill>
                <a:srgbClr val="262626"/>
              </a:solidFill>
              <a:latin typeface="PT Sans Caption" panose="020B0603020203020204" pitchFamily="34" charset="0"/>
              <a:ea typeface="Lexend"/>
              <a:cs typeface="Lexend"/>
              <a:sym typeface="Lexend"/>
            </a:endParaRPr>
          </a:p>
        </p:txBody>
      </p:sp>
      <p:sp>
        <p:nvSpPr>
          <p:cNvPr id="17" name="Google Shape;149;p29">
            <a:extLst>
              <a:ext uri="{FF2B5EF4-FFF2-40B4-BE49-F238E27FC236}">
                <a16:creationId xmlns:a16="http://schemas.microsoft.com/office/drawing/2014/main" id="{3043C518-85AA-6758-B2E2-E29527766619}"/>
              </a:ext>
            </a:extLst>
          </p:cNvPr>
          <p:cNvSpPr txBox="1"/>
          <p:nvPr/>
        </p:nvSpPr>
        <p:spPr>
          <a:xfrm>
            <a:off x="1638775" y="3890025"/>
            <a:ext cx="13233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PT Sans Caption" panose="020B0603020203020204" pitchFamily="34" charset="0"/>
                <a:ea typeface="Lexend"/>
                <a:cs typeface="Lexend"/>
                <a:sym typeface="Lexend"/>
              </a:rPr>
              <a:t>Backed by</a:t>
            </a:r>
            <a:endParaRPr sz="1000" b="1" dirty="0">
              <a:solidFill>
                <a:srgbClr val="262626"/>
              </a:solidFill>
              <a:latin typeface="PT Sans Caption" panose="020B0603020203020204" pitchFamily="34" charset="0"/>
              <a:ea typeface="Lexend"/>
              <a:cs typeface="Lexend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312605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2334" t="2162"/>
          <a:stretch/>
        </p:blipFill>
        <p:spPr>
          <a:xfrm>
            <a:off x="0" y="-64175"/>
            <a:ext cx="9250002" cy="521212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4886100" y="110048"/>
            <a:ext cx="4099500" cy="494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endParaRPr lang="en" sz="1300" dirty="0">
              <a:solidFill>
                <a:srgbClr val="FFFAEE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>
              <a:lnSpc>
                <a:spcPct val="150000"/>
              </a:lnSpc>
            </a:pPr>
            <a:r>
              <a:rPr lang="en" sz="1300" dirty="0">
                <a:solidFill>
                  <a:srgbClr val="FFFAEE"/>
                </a:solidFill>
                <a:latin typeface="Lexend Medium"/>
                <a:sym typeface="Lexend Medium"/>
              </a:rPr>
              <a:t>Logistics &amp;	Supply Chain</a:t>
            </a:r>
          </a:p>
          <a:p>
            <a:pPr marL="457200" indent="-311150">
              <a:lnSpc>
                <a:spcPct val="115000"/>
              </a:lnSpc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-US" sz="1300" dirty="0">
                <a:solidFill>
                  <a:srgbClr val="FFFAEE"/>
                </a:solidFill>
                <a:latin typeface="Lexend ExtraLight"/>
                <a:sym typeface="Lexend ExtraLight"/>
              </a:rPr>
              <a:t>Warehouse &amp; Transportation</a:t>
            </a:r>
          </a:p>
          <a:p>
            <a:pPr marL="457200" indent="-311150">
              <a:lnSpc>
                <a:spcPct val="115000"/>
              </a:lnSpc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-US" sz="1300" dirty="0">
                <a:solidFill>
                  <a:srgbClr val="FFFAEE"/>
                </a:solidFill>
                <a:latin typeface="Lexend ExtraLight"/>
                <a:sym typeface="Lexend ExtraLight"/>
              </a:rPr>
              <a:t>IT Solutions for logistics</a:t>
            </a:r>
          </a:p>
          <a:p>
            <a:pPr marL="457200" indent="-311150">
              <a:lnSpc>
                <a:spcPct val="115000"/>
              </a:lnSpc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-US" sz="1300" dirty="0">
                <a:solidFill>
                  <a:srgbClr val="FFFAEE"/>
                </a:solidFill>
                <a:latin typeface="Lexend ExtraLight"/>
                <a:sym typeface="Lexend ExtraLight"/>
              </a:rPr>
              <a:t>Supporting Logistics Services</a:t>
            </a:r>
          </a:p>
          <a:p>
            <a:pPr marL="457200" indent="-311150">
              <a:lnSpc>
                <a:spcPct val="115000"/>
              </a:lnSpc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-US" sz="1300" dirty="0">
                <a:solidFill>
                  <a:srgbClr val="FFFAEE"/>
                </a:solidFill>
                <a:latin typeface="Lexend ExtraLight"/>
                <a:sym typeface="Lexend ExtraLight"/>
              </a:rPr>
              <a:t>Project Logistics</a:t>
            </a:r>
          </a:p>
          <a:p>
            <a:pPr>
              <a:lnSpc>
                <a:spcPct val="115000"/>
              </a:lnSpc>
              <a:buSzPts val="1300"/>
            </a:pPr>
            <a:r>
              <a:rPr lang="en" sz="1300" dirty="0">
                <a:solidFill>
                  <a:srgbClr val="FFFAEE"/>
                </a:solidFill>
                <a:latin typeface="Lexend Medium"/>
                <a:sym typeface="Lexend Medium"/>
              </a:rPr>
              <a:t/>
            </a:r>
            <a:br>
              <a:rPr lang="en" sz="1300" dirty="0">
                <a:solidFill>
                  <a:srgbClr val="FFFAEE"/>
                </a:solidFill>
                <a:latin typeface="Lexend Medium"/>
                <a:sym typeface="Lexend Medium"/>
              </a:rPr>
            </a:br>
            <a:r>
              <a:rPr lang="en" sz="1300" dirty="0">
                <a:solidFill>
                  <a:srgbClr val="FFFAEE"/>
                </a:solidFill>
                <a:latin typeface="Lexend Medium"/>
                <a:sym typeface="Lexend Medium"/>
              </a:rPr>
              <a:t>Technology</a:t>
            </a:r>
            <a:endParaRPr lang="en-US" sz="1300" dirty="0">
              <a:solidFill>
                <a:srgbClr val="FFFAEE"/>
              </a:solidFill>
              <a:latin typeface="Lexend Medium"/>
              <a:sym typeface="Lexend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-US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Information technology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Consumer electronics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Manufacturing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Semiconductor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AEE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AEE"/>
                </a:solidFill>
                <a:latin typeface="Lexend Medium"/>
                <a:ea typeface="Lexend Medium"/>
                <a:cs typeface="Lexend Medium"/>
                <a:sym typeface="Lexend Medium"/>
              </a:rPr>
              <a:t>Consumer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FMCG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Food and beverage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AEE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AEE"/>
                </a:solidFill>
                <a:latin typeface="Lexend Medium"/>
                <a:ea typeface="Lexend Medium"/>
                <a:cs typeface="Lexend Medium"/>
                <a:sym typeface="Lexend Medium"/>
              </a:rPr>
              <a:t>Financial</a:t>
            </a:r>
            <a:endParaRPr sz="1300" dirty="0">
              <a:solidFill>
                <a:srgbClr val="FFFAEE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Financial Holding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AEE"/>
              </a:buClr>
              <a:buSzPts val="1300"/>
              <a:buFont typeface="Lexend ExtraLight"/>
              <a:buChar char="●"/>
            </a:pPr>
            <a:r>
              <a:rPr lang="en" sz="1300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Banking &amp; Investment</a:t>
            </a:r>
            <a:endParaRPr sz="1300"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AEE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AEE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1679300" y="1547350"/>
            <a:ext cx="2523600" cy="1783200"/>
          </a:xfrm>
          <a:prstGeom prst="rect">
            <a:avLst/>
          </a:prstGeom>
          <a:noFill/>
          <a:ln>
            <a:noFill/>
          </a:ln>
          <a:effectLst>
            <a:outerShdw blurRad="242888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AEE"/>
                </a:solidFill>
                <a:latin typeface="Lexend"/>
                <a:ea typeface="Lexend"/>
                <a:cs typeface="Lexend"/>
                <a:sym typeface="Lexend"/>
              </a:rPr>
              <a:t>Our Record </a:t>
            </a:r>
            <a:endParaRPr sz="2700" b="1" dirty="0">
              <a:solidFill>
                <a:srgbClr val="FFFAEE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FAEE"/>
                </a:solidFill>
                <a:latin typeface="Lexend"/>
                <a:ea typeface="Lexend"/>
                <a:cs typeface="Lexend"/>
                <a:sym typeface="Lexend"/>
              </a:rPr>
              <a:t>1125+ </a:t>
            </a:r>
            <a:r>
              <a:rPr lang="en" sz="2700" b="1" dirty="0">
                <a:solidFill>
                  <a:srgbClr val="FFFAEE"/>
                </a:solidFill>
                <a:latin typeface="Lexend"/>
                <a:ea typeface="Lexend"/>
                <a:cs typeface="Lexend"/>
                <a:sym typeface="Lexend"/>
              </a:rPr>
              <a:t>Clients</a:t>
            </a:r>
            <a:endParaRPr dirty="0">
              <a:solidFill>
                <a:srgbClr val="FFFAEE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AEE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Cake Helps Companies Fill the Talent Gap</a:t>
            </a:r>
            <a:endParaRPr dirty="0">
              <a:solidFill>
                <a:srgbClr val="FFFAEE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AEE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AEE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80" name="Google Shape;80;p16"/>
          <p:cNvCxnSpPr/>
          <p:nvPr/>
        </p:nvCxnSpPr>
        <p:spPr>
          <a:xfrm>
            <a:off x="4544498" y="1097800"/>
            <a:ext cx="0" cy="2825700"/>
          </a:xfrm>
          <a:prstGeom prst="straightConnector1">
            <a:avLst/>
          </a:prstGeom>
          <a:noFill/>
          <a:ln w="9525" cap="flat" cmpd="sng">
            <a:solidFill>
              <a:srgbClr val="FFFAE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219456"/>
            <a:ext cx="1097280" cy="1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157575" y="426400"/>
            <a:ext cx="4045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Our Total Recruitment Services</a:t>
            </a:r>
            <a:endParaRPr sz="13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87" name="Google Shape;87;p17"/>
          <p:cNvCxnSpPr/>
          <p:nvPr/>
        </p:nvCxnSpPr>
        <p:spPr>
          <a:xfrm>
            <a:off x="39500" y="424500"/>
            <a:ext cx="0" cy="395100"/>
          </a:xfrm>
          <a:prstGeom prst="straightConnector1">
            <a:avLst/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7"/>
          <p:cNvSpPr txBox="1"/>
          <p:nvPr/>
        </p:nvSpPr>
        <p:spPr>
          <a:xfrm>
            <a:off x="1487169" y="1535550"/>
            <a:ext cx="2648100" cy="29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Headhunting Service</a:t>
            </a:r>
            <a:endParaRPr sz="1600" b="1" dirty="0">
              <a:solidFill>
                <a:srgbClr val="F1C232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Executive Search</a:t>
            </a: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Permanent Placement</a:t>
            </a: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Talent Mapping</a:t>
            </a: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356854" y="1535550"/>
            <a:ext cx="2880373" cy="22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EoR / Payroll Service</a:t>
            </a:r>
            <a:endParaRPr sz="1600" b="1" dirty="0">
              <a:solidFill>
                <a:srgbClr val="F1C232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1C232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Employer of Record</a:t>
            </a: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Conduct local payroll, taxes, benefits, and compliance</a:t>
            </a: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219456"/>
            <a:ext cx="1097280" cy="1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415350" y="1950350"/>
            <a:ext cx="84585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solidFill>
                  <a:srgbClr val="FFFFFF"/>
                </a:solidFill>
                <a:latin typeface="Lexend" panose="020B0604020202020204" charset="0"/>
                <a:ea typeface="Roboto Condensed"/>
                <a:cs typeface="Roboto Condensed"/>
                <a:sym typeface="Roboto Condensed"/>
              </a:rPr>
              <a:t>Headhunting Service</a:t>
            </a:r>
            <a:endParaRPr sz="4000" b="1" dirty="0">
              <a:solidFill>
                <a:srgbClr val="40FF9A"/>
              </a:solidFill>
              <a:latin typeface="Lexend" panose="020B0604020202020204" charset="0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6915" y="2931358"/>
            <a:ext cx="3934387" cy="3161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8"/>
          <p:cNvCxnSpPr/>
          <p:nvPr/>
        </p:nvCxnSpPr>
        <p:spPr>
          <a:xfrm rot="10800000" flipH="1">
            <a:off x="2264250" y="2810175"/>
            <a:ext cx="4731900" cy="12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57575" y="426400"/>
            <a:ext cx="4045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Our Strength</a:t>
            </a:r>
            <a:endParaRPr sz="13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39500" y="424500"/>
            <a:ext cx="0" cy="395100"/>
          </a:xfrm>
          <a:prstGeom prst="straightConnector1">
            <a:avLst/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9"/>
          <p:cNvSpPr txBox="1"/>
          <p:nvPr/>
        </p:nvSpPr>
        <p:spPr>
          <a:xfrm>
            <a:off x="520125" y="1535550"/>
            <a:ext cx="2444700" cy="29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Cake AI + MarTech</a:t>
            </a:r>
            <a:endParaRPr sz="1200" b="1" dirty="0">
              <a:solidFill>
                <a:srgbClr val="F1C232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Faster sourcing and matching with Cake AI</a:t>
            </a: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Web Crawler in different kinds of talent platforms</a:t>
            </a:r>
            <a:endParaRPr sz="1100" b="1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Using Marketing Technology to engage more potential talents and Job Post Marketing </a:t>
            </a:r>
            <a:endParaRPr sz="1200" b="1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3344125" y="1535550"/>
            <a:ext cx="2695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Ground Search + Direct Sourcing </a:t>
            </a:r>
            <a:endParaRPr sz="1200" b="1" dirty="0">
              <a:solidFill>
                <a:srgbClr val="F1C232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Recruitment Consultant will provide insights and sourcing strategic for talent search</a:t>
            </a: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Identify relevant and </a:t>
            </a:r>
            <a:r>
              <a:rPr lang="en" sz="1100" dirty="0">
                <a:solidFill>
                  <a:schemeClr val="lt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potential client </a:t>
            </a: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competitors, and engage in comprehensive talent acquisition and market research across all channels.</a:t>
            </a: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2076475" y="819600"/>
            <a:ext cx="52305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 smtClean="0">
                <a:solidFill>
                  <a:srgbClr val="FF9900"/>
                </a:solidFill>
                <a:latin typeface="Lexend"/>
                <a:ea typeface="Lexend"/>
                <a:cs typeface="Lexend"/>
                <a:sym typeface="Lexend"/>
              </a:rPr>
              <a:t>7+ </a:t>
            </a:r>
            <a:r>
              <a:rPr lang="en" sz="2300" b="1" dirty="0">
                <a:solidFill>
                  <a:srgbClr val="FF9900"/>
                </a:solidFill>
                <a:latin typeface="Lexend"/>
                <a:ea typeface="Lexend"/>
                <a:cs typeface="Lexend"/>
                <a:sym typeface="Lexend"/>
              </a:rPr>
              <a:t>Millions </a:t>
            </a:r>
            <a:r>
              <a:rPr lang="en" sz="1600" b="1" dirty="0">
                <a:solidFill>
                  <a:srgbClr val="FF9900"/>
                </a:solidFill>
                <a:latin typeface="Lexend"/>
                <a:ea typeface="Lexend"/>
                <a:cs typeface="Lexend"/>
                <a:sym typeface="Lexend"/>
              </a:rPr>
              <a:t>of huge talent database</a:t>
            </a:r>
            <a:endParaRPr sz="1800" b="1" dirty="0">
              <a:solidFill>
                <a:srgbClr val="FF99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6645150" y="1535550"/>
            <a:ext cx="2284800" cy="27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Expert Recruiters</a:t>
            </a:r>
            <a:endParaRPr sz="1200" b="1" dirty="0">
              <a:solidFill>
                <a:srgbClr val="F1C232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sz="1200" b="1" dirty="0">
                <a:solidFill>
                  <a:srgbClr val="F1C232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Our extensive background in Technology &amp; Commercial helps us better understand your business goals and Hiring needs.</a:t>
            </a: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lt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Timely and Precising knows talents movement</a:t>
            </a:r>
            <a:endParaRPr sz="1100" dirty="0">
              <a:solidFill>
                <a:schemeClr val="lt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360-degree consulting recruitment process</a:t>
            </a:r>
            <a:endParaRPr sz="1100" dirty="0">
              <a:solidFill>
                <a:srgbClr val="FFFFFF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219456"/>
            <a:ext cx="1097280" cy="1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/>
        </p:nvSpPr>
        <p:spPr>
          <a:xfrm>
            <a:off x="225700" y="799050"/>
            <a:ext cx="53424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262626"/>
                </a:solidFill>
                <a:highlight>
                  <a:srgbClr val="FFF2CC"/>
                </a:highlight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From Senior to High Management Partner in all kinds.</a:t>
            </a:r>
            <a:endParaRPr sz="1100" dirty="0">
              <a:solidFill>
                <a:srgbClr val="262626"/>
              </a:solidFill>
              <a:highlight>
                <a:srgbClr val="FFF2CC"/>
              </a:highlight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325675" y="1309650"/>
            <a:ext cx="2644800" cy="3384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13AB67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CHALLENGES</a:t>
            </a: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endParaRPr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Need for speed 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Fill in roles as soon as possible for businesses or operation growth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Difficulty in finding talents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Hard to find the suitable talents or always the talents are snatched by other companies.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Confidential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High level position, Replacement issue etc. 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3221275" y="1309650"/>
            <a:ext cx="2644800" cy="3384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13AB67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HEADHUNTING SOLUTIONS</a:t>
            </a: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Executive Search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Providing total Recruitment Process by sourcing suitable Hard/Soft skills talents until fulfill the positions according to your hiring needs. 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00" b="1" dirty="0" smtClean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 smtClean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Talent </a:t>
            </a: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Mapping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Tailor-made program. Listing the direct sourcing companies with Organization, Target Candidates information, motivation and all aspect etc.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6116875" y="1309650"/>
            <a:ext cx="2728200" cy="3384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13AB67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RESULTS</a:t>
            </a: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/>
            </a:r>
            <a:br>
              <a:rPr lang="en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</a:b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General Positions: 3-5 days provide CV immediately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Ground searching the multiple talent platforms and Database. Do extremely engage with Candidate, discover motivation and introduce the specific opportunities. 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More options to find the suitable talents</a:t>
            </a:r>
            <a:endParaRPr sz="1000" b="1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rgbClr val="262626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Compared with traditional recruiting agency, we generated over more than 30% of CV numbers. </a:t>
            </a:r>
            <a:endParaRPr sz="9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225700" y="447450"/>
            <a:ext cx="43464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Recruit the right talent in the most efficiency </a:t>
            </a:r>
            <a:endParaRPr b="1" dirty="0">
              <a:solidFill>
                <a:srgbClr val="262626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</p:txBody>
      </p:sp>
      <p:cxnSp>
        <p:nvCxnSpPr>
          <p:cNvPr id="128" name="Google Shape;128;p21"/>
          <p:cNvCxnSpPr/>
          <p:nvPr/>
        </p:nvCxnSpPr>
        <p:spPr>
          <a:xfrm>
            <a:off x="39500" y="424500"/>
            <a:ext cx="0" cy="395100"/>
          </a:xfrm>
          <a:prstGeom prst="straightConnector1">
            <a:avLst/>
          </a:prstGeom>
          <a:noFill/>
          <a:ln w="76200" cap="flat" cmpd="sng">
            <a:solidFill>
              <a:srgbClr val="13AB6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120" y="219456"/>
            <a:ext cx="1097280" cy="1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/>
          <p:nvPr/>
        </p:nvSpPr>
        <p:spPr>
          <a:xfrm>
            <a:off x="4908132" y="3104897"/>
            <a:ext cx="6393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35" name="Google Shape;135;p22"/>
          <p:cNvSpPr/>
          <p:nvPr/>
        </p:nvSpPr>
        <p:spPr>
          <a:xfrm>
            <a:off x="4893289" y="2077434"/>
            <a:ext cx="6393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4893300" y="1000247"/>
            <a:ext cx="6393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4908823" y="4134347"/>
            <a:ext cx="6393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458199" y="1598438"/>
            <a:ext cx="30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PT Sans Caption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1153254" y="1013050"/>
            <a:ext cx="342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Assignment of a professional recruiter to your organization who gains a detailed 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understanding of your business, its structure, its challenges and its culture.</a:t>
            </a:r>
            <a:endParaRPr sz="900">
              <a:solidFill>
                <a:schemeClr val="dk1"/>
              </a:solidFill>
              <a:latin typeface="Lexend" panose="020B0604020202020204" charset="0"/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426850" y="1000247"/>
            <a:ext cx="6402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403583" y="1088438"/>
            <a:ext cx="71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Client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Engage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1161686" y="2103250"/>
            <a:ext cx="3088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Utilize our extensive database, far-reaching network, connections, and Cake AI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search via multiple platforms, as required.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1180145" y="3028491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Every candidate that presents has been extensively interviewed, with our recruiters gaining a detailed understanding of their skills, attributes and true capabilities.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1188586" y="4215050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Introduce to you for the best-fit candidates and with completed information/recommendation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5663525" y="1082350"/>
            <a:ext cx="2894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Assist both Client and the candidate in preparation for the interview and selection process. 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5663528" y="2100975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Keep follow up during the period with Client and candidate. Provide a timely feedback about candidate and completely your hiring needs. 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5655108" y="3054863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Offer negotiation for both you and the successful candidate through to an employment contract.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Also, we will keep following up with candidate till the onboarding.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5655114" y="4097425"/>
            <a:ext cx="327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 panose="020B0604020202020204" charset="0"/>
                <a:ea typeface="PT Sans Caption"/>
                <a:cs typeface="PT Sans Caption"/>
                <a:sym typeface="PT Sans Caption"/>
              </a:rPr>
              <a:t>Make sure candidate on boarding and keep following up. We offer Guarantee period for each candidates to make sure our Client satisfy the talent. </a:t>
            </a:r>
            <a:endParaRPr sz="900">
              <a:solidFill>
                <a:schemeClr val="dk1"/>
              </a:solidFill>
              <a:latin typeface="Lexend" panose="020B0604020202020204" charset="0"/>
              <a:ea typeface="PT Sans Caption"/>
              <a:cs typeface="PT Sans Caption"/>
              <a:sym typeface="PT Sans Caption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157575" y="426400"/>
            <a:ext cx="4045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62626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Expert Process</a:t>
            </a:r>
            <a:endParaRPr b="1" dirty="0">
              <a:solidFill>
                <a:srgbClr val="262626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</p:txBody>
      </p:sp>
      <p:cxnSp>
        <p:nvCxnSpPr>
          <p:cNvPr id="150" name="Google Shape;150;p22"/>
          <p:cNvCxnSpPr/>
          <p:nvPr/>
        </p:nvCxnSpPr>
        <p:spPr>
          <a:xfrm>
            <a:off x="39500" y="424500"/>
            <a:ext cx="0" cy="395100"/>
          </a:xfrm>
          <a:prstGeom prst="straightConnector1">
            <a:avLst/>
          </a:prstGeom>
          <a:noFill/>
          <a:ln w="76200" cap="flat" cmpd="sng">
            <a:solidFill>
              <a:srgbClr val="13AB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2"/>
          <p:cNvSpPr/>
          <p:nvPr/>
        </p:nvSpPr>
        <p:spPr>
          <a:xfrm>
            <a:off x="417063" y="3106947"/>
            <a:ext cx="6393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427300" y="4146461"/>
            <a:ext cx="6393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26846" y="2079560"/>
            <a:ext cx="640200" cy="640200"/>
          </a:xfrm>
          <a:prstGeom prst="rect">
            <a:avLst/>
          </a:prstGeom>
          <a:solidFill>
            <a:srgbClr val="1A1F48"/>
          </a:solidFill>
          <a:ln w="9525" cap="flat" cmpd="sng">
            <a:solidFill>
              <a:srgbClr val="1A1F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Search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&amp; Screen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351388" y="3157897"/>
            <a:ext cx="7896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 dirty="0">
                <a:solidFill>
                  <a:schemeClr val="lt1"/>
                </a:solidFill>
                <a:latin typeface="Lexend" panose="020B0604020202020204" charset="0"/>
              </a:rPr>
              <a:t>Recruiter</a:t>
            </a:r>
            <a:endParaRPr sz="950" b="1" dirty="0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 dirty="0">
                <a:solidFill>
                  <a:schemeClr val="lt1"/>
                </a:solidFill>
                <a:latin typeface="Lexend" panose="020B0604020202020204" charset="0"/>
              </a:rPr>
              <a:t>Interview</a:t>
            </a:r>
            <a:endParaRPr sz="950" b="1" dirty="0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338247" y="4215601"/>
            <a:ext cx="789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Profile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Send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4809968" y="1073271"/>
            <a:ext cx="7896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Client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Interview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4893472" y="2168845"/>
            <a:ext cx="63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Follow 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up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4899026" y="3161997"/>
            <a:ext cx="63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Offer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Stage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4757285" y="4138222"/>
            <a:ext cx="955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On board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&amp;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lt1"/>
                </a:solidFill>
                <a:latin typeface="Lexend" panose="020B0604020202020204" charset="0"/>
              </a:rPr>
              <a:t>Guarantee</a:t>
            </a:r>
            <a:endParaRPr sz="950" b="1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676350" y="1846510"/>
            <a:ext cx="120727" cy="104413"/>
          </a:xfrm>
          <a:prstGeom prst="flowChartMerge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/>
          <p:nvPr/>
        </p:nvSpPr>
        <p:spPr>
          <a:xfrm>
            <a:off x="682436" y="2848365"/>
            <a:ext cx="120727" cy="104413"/>
          </a:xfrm>
          <a:prstGeom prst="flowChartMerge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677267" y="3901326"/>
            <a:ext cx="120727" cy="104413"/>
          </a:xfrm>
          <a:prstGeom prst="flowChartMerge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5160895" y="1842258"/>
            <a:ext cx="120727" cy="104413"/>
          </a:xfrm>
          <a:prstGeom prst="flowChartMerge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5160895" y="2848365"/>
            <a:ext cx="120727" cy="104413"/>
          </a:xfrm>
          <a:prstGeom prst="flowChartMerge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5163480" y="3892655"/>
            <a:ext cx="120727" cy="104413"/>
          </a:xfrm>
          <a:prstGeom prst="flowChartMerge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120" y="219456"/>
            <a:ext cx="1097280" cy="18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/>
        </p:nvSpPr>
        <p:spPr>
          <a:xfrm>
            <a:off x="148575" y="285750"/>
            <a:ext cx="42966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262626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Expert Functions</a:t>
            </a:r>
            <a:r>
              <a:rPr lang="en-US" dirty="0">
                <a:latin typeface="Lexend" panose="020B0604020202020204" charset="0"/>
                <a:ea typeface="Lexend Medium"/>
                <a:cs typeface="Lexend Medium"/>
                <a:sym typeface="Lexend Medium"/>
              </a:rPr>
              <a:t> </a:t>
            </a:r>
          </a:p>
        </p:txBody>
      </p:sp>
      <p:cxnSp>
        <p:nvCxnSpPr>
          <p:cNvPr id="220" name="Google Shape;220;p34"/>
          <p:cNvCxnSpPr/>
          <p:nvPr/>
        </p:nvCxnSpPr>
        <p:spPr>
          <a:xfrm>
            <a:off x="25750" y="272100"/>
            <a:ext cx="0" cy="39510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sp>
        <p:nvSpPr>
          <p:cNvPr id="223" name="Google Shape;223;p34"/>
          <p:cNvSpPr txBox="1"/>
          <p:nvPr/>
        </p:nvSpPr>
        <p:spPr>
          <a:xfrm>
            <a:off x="385350" y="1426700"/>
            <a:ext cx="2205600" cy="6057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Sales &amp; Marketing</a:t>
            </a:r>
            <a:endParaRPr sz="1200" b="1" dirty="0">
              <a:solidFill>
                <a:schemeClr val="lt1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2590950" y="1426700"/>
            <a:ext cx="1930500" cy="6057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Supply chain, logistics</a:t>
            </a:r>
            <a:endParaRPr sz="1200" b="1" dirty="0">
              <a:solidFill>
                <a:schemeClr val="lt1"/>
              </a:solidFill>
              <a:latin typeface="Lexend" panose="020B0604020202020204" charset="0"/>
              <a:ea typeface="Lexend"/>
              <a:cs typeface="Lexend"/>
              <a:sym typeface="Lexend"/>
            </a:endParaRPr>
          </a:p>
        </p:txBody>
      </p:sp>
      <p:sp>
        <p:nvSpPr>
          <p:cNvPr id="225" name="Google Shape;225;p34"/>
          <p:cNvSpPr txBox="1"/>
          <p:nvPr/>
        </p:nvSpPr>
        <p:spPr>
          <a:xfrm>
            <a:off x="4521376" y="1426700"/>
            <a:ext cx="1930500" cy="6057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Operations</a:t>
            </a:r>
            <a:endParaRPr sz="1200" b="1" dirty="0">
              <a:solidFill>
                <a:schemeClr val="lt1"/>
              </a:solidFill>
              <a:latin typeface="Lexend" panose="020B0604020202020204" charset="0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6451875" y="1426700"/>
            <a:ext cx="1930500" cy="6057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Engineering</a:t>
            </a:r>
            <a:endParaRPr sz="1200" b="1" dirty="0">
              <a:solidFill>
                <a:schemeClr val="lt1"/>
              </a:solidFill>
              <a:latin typeface="Lexend" panose="020B0604020202020204" charset="0"/>
            </a:endParaRPr>
          </a:p>
        </p:txBody>
      </p:sp>
      <p:graphicFrame>
        <p:nvGraphicFramePr>
          <p:cNvPr id="227" name="Google Shape;227;p34"/>
          <p:cNvGraphicFramePr/>
          <p:nvPr>
            <p:extLst>
              <p:ext uri="{D42A27DB-BD31-4B8C-83A1-F6EECF244321}">
                <p14:modId xmlns:p14="http://schemas.microsoft.com/office/powerpoint/2010/main" val="4227780153"/>
              </p:ext>
            </p:extLst>
          </p:nvPr>
        </p:nvGraphicFramePr>
        <p:xfrm>
          <a:off x="385350" y="2559500"/>
          <a:ext cx="7997000" cy="1691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6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9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5875">
                <a:tc>
                  <a:txBody>
                    <a:bodyPr/>
                    <a:lstStyle/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Country Manager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Chief Revenue Officer 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  <a:endParaRPr lang="en"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Chief Growth Officer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Head of Marketing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Business Development Director 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Sales Manager/Director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Regional Marketing Manager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Head of Warehouse.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Business Development Director 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General Manager 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</a:t>
                      </a:r>
                      <a:r>
                        <a:rPr lang="en-US" sz="900" b="0" i="0" u="none" strike="noStrike" cap="none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nfident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Supply Chain Manager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General Director APAC. 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Chief Accountant 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 Operations Manager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Head of Purchasing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BDM (E-C Speaking)</a:t>
                      </a: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Chief Finance Officer (</a:t>
                      </a:r>
                      <a:r>
                        <a:rPr lang="en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C0nfidential</a:t>
                      </a: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Finance Manager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Regional Finance Controller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HR Director 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Senior Operations Director (</a:t>
                      </a:r>
                      <a:r>
                        <a:rPr lang="en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C0nfidential</a:t>
                      </a: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Total Reward Manager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Plant Director 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(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Confidential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)</a:t>
                      </a:r>
                      <a:endParaRPr lang="en"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Lean Director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Group Merchandising Manager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Design Manager</a:t>
                      </a: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Asia Corporate Responsibility Manager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Production Manager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" sz="900" dirty="0">
                          <a:solidFill>
                            <a:schemeClr val="dk1"/>
                          </a:solidFill>
                          <a:latin typeface="Lexend" panose="020B0604020202020204" charset="0"/>
                          <a:ea typeface="Lexend"/>
                          <a:cs typeface="Lexend"/>
                          <a:sym typeface="Lexend"/>
                        </a:rPr>
                        <a:t>Production Director – Chinese speaking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sz="900" dirty="0">
                        <a:solidFill>
                          <a:schemeClr val="dk1"/>
                        </a:solidFill>
                        <a:latin typeface="Lexend" panose="020B0604020202020204" charset="0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" name="Google Shape;228;p34"/>
          <p:cNvSpPr txBox="1"/>
          <p:nvPr/>
        </p:nvSpPr>
        <p:spPr>
          <a:xfrm>
            <a:off x="385350" y="920500"/>
            <a:ext cx="79971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434343"/>
                </a:solidFill>
                <a:latin typeface="Lexend" panose="020B0604020202020204" charset="0"/>
                <a:ea typeface="Lexend"/>
                <a:cs typeface="Lexend"/>
                <a:sym typeface="Lexend"/>
              </a:rPr>
              <a:t>Recruiters' expertise led to the division of the team into four main functions</a:t>
            </a:r>
            <a:endParaRPr sz="1200" b="1" dirty="0">
              <a:solidFill>
                <a:schemeClr val="dk2"/>
              </a:solidFill>
              <a:latin typeface="Lexend" panose="020B0604020202020204" charset="0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385300" y="2147000"/>
            <a:ext cx="79971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434343"/>
                </a:solidFill>
                <a:latin typeface="Candara" panose="020E0502030303020204" pitchFamily="34" charset="0"/>
                <a:ea typeface="Lexend"/>
                <a:cs typeface="Lexend"/>
                <a:sym typeface="Lexend"/>
              </a:rPr>
              <a:t>Successful Placements</a:t>
            </a:r>
            <a:endParaRPr sz="400" b="1" dirty="0">
              <a:solidFill>
                <a:schemeClr val="dk2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BA8FC37-362E-B5BA-05A0-DCCF68DF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27" y="373072"/>
            <a:ext cx="1712995" cy="2941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626</Words>
  <Application>Microsoft Office PowerPoint</Application>
  <PresentationFormat>On-screen Show (16:9)</PresentationFormat>
  <Paragraphs>185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Lexend Medium</vt:lpstr>
      <vt:lpstr>Candara</vt:lpstr>
      <vt:lpstr>Roboto Condensed</vt:lpstr>
      <vt:lpstr>Lexend ExtraLight</vt:lpstr>
      <vt:lpstr>Arial</vt:lpstr>
      <vt:lpstr>PT Sans Caption</vt:lpstr>
      <vt:lpstr>Figtree</vt:lpstr>
      <vt:lpstr>Montserrat SemiBold</vt:lpstr>
      <vt:lpstr>Lexend Light</vt:lpstr>
      <vt:lpstr>Lexend</vt:lpstr>
      <vt:lpstr>Figtree SemiBold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Truong</dc:creator>
  <cp:lastModifiedBy> </cp:lastModifiedBy>
  <cp:revision>12</cp:revision>
  <dcterms:modified xsi:type="dcterms:W3CDTF">2025-10-16T08:11:56Z</dcterms:modified>
</cp:coreProperties>
</file>